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4"/>
  </p:normalViewPr>
  <p:slideViewPr>
    <p:cSldViewPr snapToGrid="0" snapToObjects="1">
      <p:cViewPr varScale="1">
        <p:scale>
          <a:sx n="142" d="100"/>
          <a:sy n="142" d="100"/>
        </p:scale>
        <p:origin x="7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539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5200"/>
              <a:buNone/>
              <a:defRPr sz="5200"/>
            </a:lvl1pPr>
            <a:lvl2pPr lvl="1" algn="ctr">
              <a:spcBef>
                <a:spcPts val="0"/>
              </a:spcBef>
              <a:buSzPts val="5200"/>
              <a:buNone/>
              <a:defRPr sz="5200"/>
            </a:lvl2pPr>
            <a:lvl3pPr lvl="2" algn="ctr">
              <a:spcBef>
                <a:spcPts val="0"/>
              </a:spcBef>
              <a:buSzPts val="5200"/>
              <a:buNone/>
              <a:defRPr sz="5200"/>
            </a:lvl3pPr>
            <a:lvl4pPr lvl="3" algn="ctr">
              <a:spcBef>
                <a:spcPts val="0"/>
              </a:spcBef>
              <a:buSzPts val="5200"/>
              <a:buNone/>
              <a:defRPr sz="5200"/>
            </a:lvl4pPr>
            <a:lvl5pPr lvl="4" algn="ctr">
              <a:spcBef>
                <a:spcPts val="0"/>
              </a:spcBef>
              <a:buSzPts val="5200"/>
              <a:buNone/>
              <a:defRPr sz="5200"/>
            </a:lvl5pPr>
            <a:lvl6pPr lvl="5" algn="ctr">
              <a:spcBef>
                <a:spcPts val="0"/>
              </a:spcBef>
              <a:buSzPts val="5200"/>
              <a:buNone/>
              <a:defRPr sz="5200"/>
            </a:lvl6pPr>
            <a:lvl7pPr lvl="6" algn="ctr">
              <a:spcBef>
                <a:spcPts val="0"/>
              </a:spcBef>
              <a:buSzPts val="5200"/>
              <a:buNone/>
              <a:defRPr sz="5200"/>
            </a:lvl7pPr>
            <a:lvl8pPr lvl="7" algn="ctr">
              <a:spcBef>
                <a:spcPts val="0"/>
              </a:spcBef>
              <a:buSzPts val="5200"/>
              <a:buNone/>
              <a:defRPr sz="5200"/>
            </a:lvl8pPr>
            <a:lvl9pPr lvl="8" algn="ctr">
              <a:spcBef>
                <a:spcPts val="0"/>
              </a:spcBef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ts val="3600"/>
              <a:buNone/>
              <a:defRPr sz="3600"/>
            </a:lvl1pPr>
            <a:lvl2pPr lvl="1" algn="ctr">
              <a:spcBef>
                <a:spcPts val="0"/>
              </a:spcBef>
              <a:buSzPts val="3600"/>
              <a:buNone/>
              <a:defRPr sz="3600"/>
            </a:lvl2pPr>
            <a:lvl3pPr lvl="2" algn="ctr">
              <a:spcBef>
                <a:spcPts val="0"/>
              </a:spcBef>
              <a:buSzPts val="3600"/>
              <a:buNone/>
              <a:defRPr sz="3600"/>
            </a:lvl3pPr>
            <a:lvl4pPr lvl="3" algn="ctr">
              <a:spcBef>
                <a:spcPts val="0"/>
              </a:spcBef>
              <a:buSzPts val="3600"/>
              <a:buNone/>
              <a:defRPr sz="3600"/>
            </a:lvl4pPr>
            <a:lvl5pPr lvl="4" algn="ctr">
              <a:spcBef>
                <a:spcPts val="0"/>
              </a:spcBef>
              <a:buSzPts val="3600"/>
              <a:buNone/>
              <a:defRPr sz="3600"/>
            </a:lvl5pPr>
            <a:lvl6pPr lvl="5" algn="ctr">
              <a:spcBef>
                <a:spcPts val="0"/>
              </a:spcBef>
              <a:buSzPts val="3600"/>
              <a:buNone/>
              <a:defRPr sz="3600"/>
            </a:lvl6pPr>
            <a:lvl7pPr lvl="6" algn="ctr">
              <a:spcBef>
                <a:spcPts val="0"/>
              </a:spcBef>
              <a:buSzPts val="3600"/>
              <a:buNone/>
              <a:defRPr sz="3600"/>
            </a:lvl7pPr>
            <a:lvl8pPr lvl="7" algn="ctr">
              <a:spcBef>
                <a:spcPts val="0"/>
              </a:spcBef>
              <a:buSzPts val="3600"/>
              <a:buNone/>
              <a:defRPr sz="3600"/>
            </a:lvl8pPr>
            <a:lvl9pPr lvl="8" algn="ctr">
              <a:spcBef>
                <a:spcPts val="0"/>
              </a:spcBef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800"/>
              <a:buNone/>
              <a:defRPr/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ts val="2400"/>
              <a:buNone/>
              <a:defRPr sz="2400"/>
            </a:lvl1pPr>
            <a:lvl2pPr lvl="1">
              <a:spcBef>
                <a:spcPts val="0"/>
              </a:spcBef>
              <a:buSzPts val="2400"/>
              <a:buNone/>
              <a:defRPr sz="2400"/>
            </a:lvl2pPr>
            <a:lvl3pPr lvl="2">
              <a:spcBef>
                <a:spcPts val="0"/>
              </a:spcBef>
              <a:buSzPts val="2400"/>
              <a:buNone/>
              <a:defRPr sz="2400"/>
            </a:lvl3pPr>
            <a:lvl4pPr lvl="3">
              <a:spcBef>
                <a:spcPts val="0"/>
              </a:spcBef>
              <a:buSzPts val="2400"/>
              <a:buNone/>
              <a:defRPr sz="2400"/>
            </a:lvl4pPr>
            <a:lvl5pPr lvl="4">
              <a:spcBef>
                <a:spcPts val="0"/>
              </a:spcBef>
              <a:buSzPts val="2400"/>
              <a:buNone/>
              <a:defRPr sz="2400"/>
            </a:lvl5pPr>
            <a:lvl6pPr lvl="5">
              <a:spcBef>
                <a:spcPts val="0"/>
              </a:spcBef>
              <a:buSzPts val="2400"/>
              <a:buNone/>
              <a:defRPr sz="2400"/>
            </a:lvl6pPr>
            <a:lvl7pPr lvl="6">
              <a:spcBef>
                <a:spcPts val="0"/>
              </a:spcBef>
              <a:buSzPts val="2400"/>
              <a:buNone/>
              <a:defRPr sz="2400"/>
            </a:lvl7pPr>
            <a:lvl8pPr lvl="7">
              <a:spcBef>
                <a:spcPts val="0"/>
              </a:spcBef>
              <a:buSzPts val="2400"/>
              <a:buNone/>
              <a:defRPr sz="2400"/>
            </a:lvl8pPr>
            <a:lvl9pPr lvl="8">
              <a:spcBef>
                <a:spcPts val="0"/>
              </a:spcBef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200"/>
              <a:buChar char="●"/>
              <a:defRPr sz="12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4800"/>
              <a:buNone/>
              <a:defRPr sz="4800"/>
            </a:lvl1pPr>
            <a:lvl2pPr lvl="1">
              <a:spcBef>
                <a:spcPts val="0"/>
              </a:spcBef>
              <a:buSzPts val="4800"/>
              <a:buNone/>
              <a:defRPr sz="4800"/>
            </a:lvl2pPr>
            <a:lvl3pPr lvl="2">
              <a:spcBef>
                <a:spcPts val="0"/>
              </a:spcBef>
              <a:buSzPts val="4800"/>
              <a:buNone/>
              <a:defRPr sz="4800"/>
            </a:lvl3pPr>
            <a:lvl4pPr lvl="3">
              <a:spcBef>
                <a:spcPts val="0"/>
              </a:spcBef>
              <a:buSzPts val="4800"/>
              <a:buNone/>
              <a:defRPr sz="4800"/>
            </a:lvl4pPr>
            <a:lvl5pPr lvl="4">
              <a:spcBef>
                <a:spcPts val="0"/>
              </a:spcBef>
              <a:buSzPts val="4800"/>
              <a:buNone/>
              <a:defRPr sz="4800"/>
            </a:lvl5pPr>
            <a:lvl6pPr lvl="5">
              <a:spcBef>
                <a:spcPts val="0"/>
              </a:spcBef>
              <a:buSzPts val="4800"/>
              <a:buNone/>
              <a:defRPr sz="4800"/>
            </a:lvl6pPr>
            <a:lvl7pPr lvl="6">
              <a:spcBef>
                <a:spcPts val="0"/>
              </a:spcBef>
              <a:buSzPts val="4800"/>
              <a:buNone/>
              <a:defRPr sz="4800"/>
            </a:lvl7pPr>
            <a:lvl8pPr lvl="7">
              <a:spcBef>
                <a:spcPts val="0"/>
              </a:spcBef>
              <a:buSzPts val="4800"/>
              <a:buNone/>
              <a:defRPr sz="4800"/>
            </a:lvl8pPr>
            <a:lvl9pPr lvl="8">
              <a:spcBef>
                <a:spcPts val="0"/>
              </a:spcBef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4200"/>
              <a:buNone/>
              <a:defRPr sz="4200"/>
            </a:lvl1pPr>
            <a:lvl2pPr lvl="1" algn="ctr">
              <a:spcBef>
                <a:spcPts val="0"/>
              </a:spcBef>
              <a:buSzPts val="4200"/>
              <a:buNone/>
              <a:defRPr sz="4200"/>
            </a:lvl2pPr>
            <a:lvl3pPr lvl="2" algn="ctr">
              <a:spcBef>
                <a:spcPts val="0"/>
              </a:spcBef>
              <a:buSzPts val="4200"/>
              <a:buNone/>
              <a:defRPr sz="4200"/>
            </a:lvl3pPr>
            <a:lvl4pPr lvl="3" algn="ctr">
              <a:spcBef>
                <a:spcPts val="0"/>
              </a:spcBef>
              <a:buSzPts val="4200"/>
              <a:buNone/>
              <a:defRPr sz="4200"/>
            </a:lvl4pPr>
            <a:lvl5pPr lvl="4" algn="ctr">
              <a:spcBef>
                <a:spcPts val="0"/>
              </a:spcBef>
              <a:buSzPts val="4200"/>
              <a:buNone/>
              <a:defRPr sz="4200"/>
            </a:lvl5pPr>
            <a:lvl6pPr lvl="5" algn="ctr">
              <a:spcBef>
                <a:spcPts val="0"/>
              </a:spcBef>
              <a:buSzPts val="4200"/>
              <a:buNone/>
              <a:defRPr sz="4200"/>
            </a:lvl6pPr>
            <a:lvl7pPr lvl="6" algn="ctr">
              <a:spcBef>
                <a:spcPts val="0"/>
              </a:spcBef>
              <a:buSzPts val="4200"/>
              <a:buNone/>
              <a:defRPr sz="4200"/>
            </a:lvl7pPr>
            <a:lvl8pPr lvl="7" algn="ctr">
              <a:spcBef>
                <a:spcPts val="0"/>
              </a:spcBef>
              <a:buSzPts val="4200"/>
              <a:buNone/>
              <a:defRPr sz="4200"/>
            </a:lvl8pPr>
            <a:lvl9pPr lvl="8" algn="ctr">
              <a:spcBef>
                <a:spcPts val="0"/>
              </a:spcBef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ts val="1800"/>
              <a:buChar char="●"/>
              <a:defRPr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-710275" y="1360563"/>
            <a:ext cx="8520600" cy="1104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And the Winner Is...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502516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 smtClean="0"/>
              <a:t>Jenny </a:t>
            </a:r>
            <a:r>
              <a:rPr lang="en" dirty="0"/>
              <a:t>Chin, Rommel Angeles, Gar </a:t>
            </a:r>
            <a:r>
              <a:rPr lang="en" dirty="0" err="1"/>
              <a:t>Cheuy</a:t>
            </a:r>
            <a:r>
              <a:rPr lang="en" dirty="0"/>
              <a:t>, and Melvin Garcia</a:t>
            </a:r>
          </a:p>
        </p:txBody>
      </p:sp>
      <p:pic>
        <p:nvPicPr>
          <p:cNvPr id="56" name="Shape 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425" y="954638"/>
            <a:ext cx="2114875" cy="19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55"/>
          <p:cNvSpPr txBox="1">
            <a:spLocks/>
          </p:cNvSpPr>
          <p:nvPr/>
        </p:nvSpPr>
        <p:spPr>
          <a:xfrm>
            <a:off x="69652" y="259957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5400" b="1" dirty="0" smtClean="0">
                <a:solidFill>
                  <a:schemeClr val="tx1"/>
                </a:solidFill>
              </a:rPr>
              <a:t>Team 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Data and Trends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Song of the Year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250" y="1381175"/>
            <a:ext cx="3606960" cy="366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048" y="1296725"/>
            <a:ext cx="4006999" cy="366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title"/>
          </p:nvPr>
        </p:nvSpPr>
        <p:spPr>
          <a:xfrm>
            <a:off x="159300" y="2164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Data and Trends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311700" y="789125"/>
            <a:ext cx="8520600" cy="3779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dirty="0"/>
              <a:t>Song of the </a:t>
            </a:r>
            <a:r>
              <a:rPr lang="en" dirty="0" smtClean="0"/>
              <a:t>Year</a:t>
            </a:r>
            <a:r>
              <a:rPr lang="en-US" dirty="0" smtClean="0"/>
              <a:t> (Vader Analysis)</a:t>
            </a:r>
            <a:endParaRPr lang="e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2" y="1789766"/>
            <a:ext cx="4168588" cy="27790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125" y="1721036"/>
            <a:ext cx="4527176" cy="301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01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593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Data and Trends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New Artist of the Year</a:t>
            </a: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621489"/>
            <a:ext cx="4087906" cy="2725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595" y="1646772"/>
            <a:ext cx="4076876" cy="271791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 and Trends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There seems to be no correlation between YouTube view counts and like counts as it pertains to Grammy winners.  For ROY, the winners matched the YouTube data in 3 of the last 10 years.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 There also seems to be no correlation between YouTube video comments and Grammy winners.  For SOY, the winners matched the YouTube comment sentiment data 2 out of 10 years (2008 and 2012).</a:t>
            </a:r>
          </a:p>
          <a:p>
            <a:pPr marL="457200" lvl="0" indent="-342900">
              <a:spcBef>
                <a:spcPts val="0"/>
              </a:spcBef>
              <a:buSzPts val="1800"/>
              <a:buAutoNum type="arabicPeriod"/>
            </a:pPr>
            <a:r>
              <a:rPr lang="en"/>
              <a:t>We looked for patterns that contribute to higher view counts and like counts in YouTube and they are inconclusive.  Examples are songs with multiple artists, genre of music, etc. 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2018 Nominees and Data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560" y="1422538"/>
            <a:ext cx="2799052" cy="31584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690" y="1443318"/>
            <a:ext cx="3081610" cy="30129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193" y="1443318"/>
            <a:ext cx="2832847" cy="301293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Since there is no clear correlation between YouTube data and past Grammy Winners, we are unable to predict the winners for next year.  And the winner is….and this is just a guess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Record of the Year	-	Redbone by Childish Gambino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Song of the Year		-	Despacito by Luis Fonsi feat. Justin Bieber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"/>
              <a:t>New Artist of the Year	- 	SZA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Conclusion cont.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What we could explore more or do differently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Obtain data if users have saved certain songs/artists to their personal playlists and use as additional parameter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 stricter filters so that our search results actually pertain to the song/artist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Answer the question of how having a featured artist may affect the number of views and like compared to the original artist’s other songs w/o featured artist</a:t>
            </a:r>
          </a:p>
          <a:p>
            <a:pPr marL="457200" lvl="0" indent="-342900">
              <a:spcBef>
                <a:spcPts val="0"/>
              </a:spcBef>
              <a:buSzPts val="1800"/>
              <a:buChar char="●"/>
            </a:pPr>
            <a:r>
              <a:rPr lang="en"/>
              <a:t>Conduct VADER sentiment analysis on lyrics of songs and determine a compound score threshold that could divide happy and sad songs 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Introduction and Motivation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Process and Data Exploration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Assumptions and </a:t>
            </a:r>
            <a:r>
              <a:rPr lang="en" dirty="0" smtClean="0"/>
              <a:t>Limitations</a:t>
            </a:r>
            <a:endParaRPr lang="en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 smtClean="0"/>
              <a:t>Trends</a:t>
            </a:r>
            <a:endParaRPr lang="en" dirty="0"/>
          </a:p>
          <a:p>
            <a:pPr marL="457200" lvl="0" indent="-342900">
              <a:spcBef>
                <a:spcPts val="0"/>
              </a:spcBef>
              <a:buSzPts val="1800"/>
              <a:buAutoNum type="arabicPeriod"/>
            </a:pPr>
            <a:r>
              <a:rPr lang="en" dirty="0" smtClean="0"/>
              <a:t>Conclusion</a:t>
            </a:r>
            <a:endParaRPr lang="e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Utilize the </a:t>
            </a:r>
            <a:r>
              <a:rPr lang="en" dirty="0" err="1"/>
              <a:t>Youtube</a:t>
            </a:r>
            <a:r>
              <a:rPr lang="en" dirty="0"/>
              <a:t> API to ‘predict’ the 2018 Grammy Winners for: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Record of the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Song of the Year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Best New </a:t>
            </a:r>
            <a:r>
              <a:rPr lang="en" dirty="0" smtClean="0"/>
              <a:t>Artist</a:t>
            </a:r>
            <a:endParaRPr lang="en-US" dirty="0" smtClean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 smtClean="0"/>
              <a:t>Obtained </a:t>
            </a:r>
            <a:r>
              <a:rPr lang="en" dirty="0"/>
              <a:t>data for Grammy nominees from the last 10 years (</a:t>
            </a:r>
            <a:r>
              <a:rPr lang="en" dirty="0" smtClean="0"/>
              <a:t>2008-2018)</a:t>
            </a:r>
            <a:endParaRPr lang="en-US" dirty="0" smtClean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Are there any data correlation between YouTube popularity metrics and Grammy Award winners?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-US" dirty="0" smtClean="0"/>
              <a:t>Are there any data correlation between sentiment analysis of YouTube comment threads and Grammy Award winners?</a:t>
            </a:r>
            <a:endParaRPr lang="en-US" dirty="0" smtClean="0"/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endParaRPr lang="en" dirty="0"/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Motivations</a:t>
            </a:r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We’re all music lovers!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people try to predict grammy winners, but we wanted to take a data-driven approach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2018 Grammys are just around the corner (Jan. 28, 2018) </a:t>
            </a:r>
          </a:p>
          <a:p>
            <a:pPr marL="457200" lvl="0" indent="-342900" rtl="0">
              <a:spcBef>
                <a:spcPts val="0"/>
              </a:spcBef>
              <a:buSzPts val="1800"/>
              <a:buChar char="●"/>
            </a:pPr>
            <a:r>
              <a:rPr lang="en"/>
              <a:t>Originally wanted to use Spotify API, but based on its limitations on the data we can retrieve we decided to use the Youtube and its breadth of available data</a:t>
            </a:r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Process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Search and organize dataframe by artist name and/or song title per category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Obtain view count, like count, and dislike statistics per video and official artist channels in the time frame the song and/or artist was eligible for their grammy nomination</a:t>
            </a:r>
          </a:p>
          <a:p>
            <a:pPr marL="9144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 For 2016 Grammy awards, a song and/or artist is eligible when released between Oct. 1, 2015 and Sept. 30, 2016 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Per video, obtain comment thread and perform VADER sentiment analysis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We applied the weighted score by applying 50% on view counts and 50% on like counts.  </a:t>
            </a:r>
          </a:p>
          <a:p>
            <a:pPr marL="457200" lvl="0" indent="-342900" rtl="0">
              <a:spcBef>
                <a:spcPts val="0"/>
              </a:spcBef>
              <a:buSzPts val="1800"/>
              <a:buAutoNum type="arabicPeriod"/>
            </a:pPr>
            <a:r>
              <a:rPr lang="en"/>
              <a:t>From the data, we plotted bar graphs on the weighted score per category and marked the winners as red and the rest as blue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98475" y="-5205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2400"/>
              <a:t>Data Exploration and Clean-up</a:t>
            </a:r>
          </a:p>
        </p:txBody>
      </p:sp>
      <p:pic>
        <p:nvPicPr>
          <p:cNvPr id="86" name="Shape 86"/>
          <p:cNvPicPr preferRelativeResize="0"/>
          <p:nvPr/>
        </p:nvPicPr>
        <p:blipFill rotWithShape="1">
          <a:blip r:embed="rId3">
            <a:alphaModFix/>
          </a:blip>
          <a:srcRect b="-13301"/>
          <a:stretch/>
        </p:blipFill>
        <p:spPr>
          <a:xfrm>
            <a:off x="98475" y="412725"/>
            <a:ext cx="5031148" cy="520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5129625" y="929750"/>
            <a:ext cx="3464100" cy="81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← Build search list per year</a:t>
            </a:r>
          </a:p>
        </p:txBody>
      </p:sp>
      <p:sp>
        <p:nvSpPr>
          <p:cNvPr id="88" name="Shape 88"/>
          <p:cNvSpPr txBox="1"/>
          <p:nvPr/>
        </p:nvSpPr>
        <p:spPr>
          <a:xfrm>
            <a:off x="5129625" y="1781200"/>
            <a:ext cx="3464100" cy="81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← Set parameters to obtain videos uploaded during grammy eligibility period</a:t>
            </a:r>
          </a:p>
        </p:txBody>
      </p:sp>
      <p:sp>
        <p:nvSpPr>
          <p:cNvPr id="89" name="Shape 89"/>
          <p:cNvSpPr txBox="1"/>
          <p:nvPr/>
        </p:nvSpPr>
        <p:spPr>
          <a:xfrm>
            <a:off x="5129625" y="3471650"/>
            <a:ext cx="3464100" cy="81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← Loop through search terms </a:t>
            </a:r>
            <a:r>
              <a:rPr lang="en">
                <a:solidFill>
                  <a:schemeClr val="dk1"/>
                </a:solidFill>
              </a:rPr>
              <a:t>based on song, artist query </a:t>
            </a:r>
            <a:r>
              <a:rPr lang="en"/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98475" y="-52050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2400"/>
              <a:t>Data Exploration and Clean-up cont.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5352650" y="610175"/>
            <a:ext cx="3464100" cy="81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← Loop through obtained videoIds in first loop to obtain statistics: ‘likeCount’ and ‘viewCount’</a:t>
            </a:r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75" y="565300"/>
            <a:ext cx="5160025" cy="24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Limitations 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View counts and like counts are cumulative totals from the time of video upload to today, and not just counts accumulated during their grammy eligibility periods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Video content may also contribute to the number of view and like counts, and not solely from audio content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filter for official videos only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Parodies, covers, lyric/fan made videos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Difficult for VADER to interpret slangs in comments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“This track is fire” receives a compounded score of 0.005</a:t>
            </a:r>
          </a:p>
          <a:p>
            <a:pPr marL="914400" lvl="1" indent="-317500" rtl="0">
              <a:spcBef>
                <a:spcPts val="0"/>
              </a:spcBef>
              <a:buSzPts val="1400"/>
              <a:buChar char="○"/>
            </a:pPr>
            <a:r>
              <a:rPr lang="en"/>
              <a:t>Can’t interpret emojis or comments written in foreign languages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59300" y="1402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Data and Trends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273425" y="71292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Record of the Year</a:t>
            </a: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t="7590" b="-7590"/>
          <a:stretch/>
        </p:blipFill>
        <p:spPr>
          <a:xfrm>
            <a:off x="5901300" y="1352450"/>
            <a:ext cx="3469525" cy="231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l="12273"/>
          <a:stretch/>
        </p:blipFill>
        <p:spPr>
          <a:xfrm>
            <a:off x="121025" y="1243575"/>
            <a:ext cx="3043275" cy="350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l="4202" r="5609"/>
          <a:stretch/>
        </p:blipFill>
        <p:spPr>
          <a:xfrm>
            <a:off x="3149250" y="1318850"/>
            <a:ext cx="2937124" cy="28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722</Words>
  <Application>Microsoft Macintosh PowerPoint</Application>
  <PresentationFormat>On-screen Show (16:9)</PresentationFormat>
  <Paragraphs>68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Arial</vt:lpstr>
      <vt:lpstr>Simple Light</vt:lpstr>
      <vt:lpstr>And the Winner Is...</vt:lpstr>
      <vt:lpstr>Agenda</vt:lpstr>
      <vt:lpstr>Introduction</vt:lpstr>
      <vt:lpstr>Motivations</vt:lpstr>
      <vt:lpstr>Process</vt:lpstr>
      <vt:lpstr>Data Exploration and Clean-up</vt:lpstr>
      <vt:lpstr>Data Exploration and Clean-up cont.</vt:lpstr>
      <vt:lpstr>Limitations </vt:lpstr>
      <vt:lpstr>Data and Trends</vt:lpstr>
      <vt:lpstr>Data and Trends</vt:lpstr>
      <vt:lpstr>Data and Trends</vt:lpstr>
      <vt:lpstr>Data and Trends</vt:lpstr>
      <vt:lpstr>Data and Trends</vt:lpstr>
      <vt:lpstr>2018 Nominees and Data</vt:lpstr>
      <vt:lpstr>Conclusion</vt:lpstr>
      <vt:lpstr>Conclusion cont.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 the Winner Is...</dc:title>
  <cp:lastModifiedBy>Rommel Angeles</cp:lastModifiedBy>
  <cp:revision>9</cp:revision>
  <dcterms:modified xsi:type="dcterms:W3CDTF">2017-12-14T21:56:25Z</dcterms:modified>
</cp:coreProperties>
</file>